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9" r:id="rId3"/>
    <p:sldId id="318" r:id="rId4"/>
    <p:sldId id="261" r:id="rId5"/>
    <p:sldId id="260" r:id="rId6"/>
    <p:sldId id="259" r:id="rId7"/>
    <p:sldId id="258" r:id="rId8"/>
    <p:sldId id="257" r:id="rId9"/>
    <p:sldId id="265" r:id="rId10"/>
    <p:sldId id="272" r:id="rId11"/>
    <p:sldId id="271" r:id="rId12"/>
    <p:sldId id="270" r:id="rId13"/>
    <p:sldId id="269" r:id="rId14"/>
    <p:sldId id="268" r:id="rId15"/>
    <p:sldId id="267" r:id="rId16"/>
    <p:sldId id="266" r:id="rId17"/>
    <p:sldId id="304" r:id="rId18"/>
    <p:sldId id="283" r:id="rId19"/>
    <p:sldId id="305" r:id="rId20"/>
    <p:sldId id="280" r:id="rId21"/>
    <p:sldId id="306" r:id="rId22"/>
    <p:sldId id="289" r:id="rId23"/>
    <p:sldId id="288" r:id="rId24"/>
    <p:sldId id="307" r:id="rId25"/>
    <p:sldId id="308" r:id="rId26"/>
    <p:sldId id="309" r:id="rId27"/>
    <p:sldId id="312" r:id="rId28"/>
    <p:sldId id="311" r:id="rId29"/>
    <p:sldId id="310" r:id="rId30"/>
    <p:sldId id="314" r:id="rId31"/>
    <p:sldId id="315" r:id="rId32"/>
    <p:sldId id="287" r:id="rId33"/>
    <p:sldId id="298" r:id="rId34"/>
    <p:sldId id="291" r:id="rId35"/>
    <p:sldId id="290" r:id="rId36"/>
    <p:sldId id="293" r:id="rId37"/>
    <p:sldId id="297" r:id="rId38"/>
    <p:sldId id="296" r:id="rId39"/>
    <p:sldId id="295" r:id="rId40"/>
    <p:sldId id="294" r:id="rId41"/>
    <p:sldId id="299" r:id="rId42"/>
    <p:sldId id="302" r:id="rId43"/>
    <p:sldId id="301" r:id="rId44"/>
    <p:sldId id="316" r:id="rId45"/>
    <p:sldId id="317" r:id="rId46"/>
    <p:sldId id="30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F16C5-B7CE-86B6-00FD-F0FCAA6B3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414B7-5ABC-671B-C050-D168164C8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94319-F9F7-6A9D-0C20-7E578B267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F0FA-DA67-4965-868F-4E63BBB842AB}" type="datetimeFigureOut">
              <a:rPr lang="en-SG" smtClean="0"/>
              <a:t>24/5/2023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77923-54F8-C5E0-2E9D-8AC7C09AD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C4E4E-8010-4221-A62D-AC9634BB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8F2D-1E97-4A32-8F6C-ED81F1FD3D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8220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2682-CA02-5835-7B4A-FFE4E5677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9B3B84-EE6F-1602-8F57-C6841E3A6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1EB2A-0B02-ABA6-4711-9FA3A3140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F0FA-DA67-4965-868F-4E63BBB842AB}" type="datetimeFigureOut">
              <a:rPr lang="en-SG" smtClean="0"/>
              <a:t>24/5/2023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07725-DD8D-BAFC-0147-338CBC65D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A80A9-44EE-DA89-8298-DEB7CDB85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8F2D-1E97-4A32-8F6C-ED81F1FD3D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48214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AC5213-3150-9318-A594-F6FD5207D3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DC4A73-BE0C-E41C-C6B4-103AECECB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7D694-0F61-4720-93D4-B4217D4C2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F0FA-DA67-4965-868F-4E63BBB842AB}" type="datetimeFigureOut">
              <a:rPr lang="en-SG" smtClean="0"/>
              <a:t>24/5/2023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47E9F-E934-F124-2159-3BFA2A993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30D2E-2655-4027-F55F-C2E9990D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8F2D-1E97-4A32-8F6C-ED81F1FD3D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12592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1788-B328-BF41-4D39-907908A7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AE09-C476-835B-0064-8F24F2362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048B5-7433-81D9-BDCD-6FEFDDF61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F0FA-DA67-4965-868F-4E63BBB842AB}" type="datetimeFigureOut">
              <a:rPr lang="en-SG" smtClean="0"/>
              <a:t>24/5/2023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28F0A-7E81-DBC6-CA73-24B9B31FC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69537-3837-B0CE-C116-5BB5F9AB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8F2D-1E97-4A32-8F6C-ED81F1FD3D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5693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3F3A-F85A-A126-B54C-EBE01B305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54590-9FF9-FB47-43AE-BA9448804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84D30-BF17-3CA5-C4F6-A8C970FF9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F0FA-DA67-4965-868F-4E63BBB842AB}" type="datetimeFigureOut">
              <a:rPr lang="en-SG" smtClean="0"/>
              <a:t>24/5/2023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EDFD7-5DD5-A644-577C-12FCEA82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4F796-F0F7-0279-15E9-85E673B5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8F2D-1E97-4A32-8F6C-ED81F1FD3D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967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4B8-F5A3-61C1-3746-E1DAF3A5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C3B85-C8F1-1D31-BE4F-A2A6F9959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DD7C0-EC32-01E8-C443-1B2A86997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3D6AC-250F-8028-D8B6-E685E22D2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F0FA-DA67-4965-868F-4E63BBB842AB}" type="datetimeFigureOut">
              <a:rPr lang="en-SG" smtClean="0"/>
              <a:t>24/5/2023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D3536-E723-05AA-D141-9F2F93BD3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766D2-9012-E970-2DD5-D7C4DC495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8F2D-1E97-4A32-8F6C-ED81F1FD3D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4944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3D95E-CFA0-E904-12C1-A66C8CB6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4AED4-F082-34F1-5076-7C12797B1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1DCB9-5276-9F3B-C409-C7614F7DE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AC171D-691E-EB14-388A-CAA6C11458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024F91-03E3-E1C2-D05E-D0DFA3AC1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F0F02D-A52E-AE42-7A52-EB6C24D49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F0FA-DA67-4965-868F-4E63BBB842AB}" type="datetimeFigureOut">
              <a:rPr lang="en-SG" smtClean="0"/>
              <a:t>24/5/2023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090FF-4E84-7C78-DDB2-2CB5610DF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5FC7E4-9F09-37F8-A56D-B68104388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8F2D-1E97-4A32-8F6C-ED81F1FD3D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5041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3018-2CE4-F688-183B-3BE7B7E1B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278AB2-FBF5-5252-33DA-189DE46EA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F0FA-DA67-4965-868F-4E63BBB842AB}" type="datetimeFigureOut">
              <a:rPr lang="en-SG" smtClean="0"/>
              <a:t>24/5/2023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6C7A9-60FB-EAFF-1542-342270B3B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2C3F5-C653-CBD1-8A80-B1E7D16F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8F2D-1E97-4A32-8F6C-ED81F1FD3D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5272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BDF6B-65D8-664B-4BC9-FF64FED20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F0FA-DA67-4965-868F-4E63BBB842AB}" type="datetimeFigureOut">
              <a:rPr lang="en-SG" smtClean="0"/>
              <a:t>24/5/2023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5E0442-3E6D-1F67-8CCB-777D0BCED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54230-063D-85D2-209C-CCA1C2812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8F2D-1E97-4A32-8F6C-ED81F1FD3D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507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EFF7-95D8-A42A-A4E9-1AD5CAC11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E1BF7-BE7C-D5AE-1461-8CAD61AF1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C2D1F1-2AE9-87EE-53EE-4C54E50BD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27B5D-C7FA-0C29-4C10-965BA05FB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F0FA-DA67-4965-868F-4E63BBB842AB}" type="datetimeFigureOut">
              <a:rPr lang="en-SG" smtClean="0"/>
              <a:t>24/5/2023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B494E-68E7-3EDF-6CC8-2DC5EC3CC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E8990-1E61-FC64-B1EE-DCDDC704D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8F2D-1E97-4A32-8F6C-ED81F1FD3D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5672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27A3-20DD-1EBA-B995-1074CF26F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E93F30-C882-6AC8-276E-08ED8FE374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A7058-8385-9BA2-03C3-13BD28B84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D4F77-5622-D6AD-EC29-AB72AE80C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F0FA-DA67-4965-868F-4E63BBB842AB}" type="datetimeFigureOut">
              <a:rPr lang="en-SG" smtClean="0"/>
              <a:t>24/5/2023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B9A27-2B0B-384A-9892-D8FD848BA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2C100B-4F44-D99C-C44B-A9731D91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8F2D-1E97-4A32-8F6C-ED81F1FD3D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237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249D88-1AEE-D22F-7B83-71B35EA9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51884-B1EF-15BF-07D5-25029788B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A80D4-C05D-8A0A-585B-04AB38651F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1F0FA-DA67-4965-868F-4E63BBB842AB}" type="datetimeFigureOut">
              <a:rPr lang="en-SG" smtClean="0"/>
              <a:t>24/5/2023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EBFC5-2CE8-CFF0-AF73-28DF4FA9C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07922-6C47-EBC3-CBE0-0249A7FBF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28F2D-1E97-4A32-8F6C-ED81F1FD3D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352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Docs/azure-docs/blob/main/articles/data-factory/data-flow-troubleshoot-connector-format.md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DFCF-A4FA-B117-66D3-2329B30342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SG" i="0" dirty="0">
                <a:solidFill>
                  <a:schemeClr val="accent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Data Integration Pipelines for NYC Payroll Data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82570-D46B-B55F-3F31-416BDC09B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5832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rgbClr val="0B0B0B"/>
                </a:solidFill>
                <a:latin typeface="var(--chakra-fonts-heading)"/>
              </a:rPr>
              <a:t>Data Engineering with Microsoft Azure</a:t>
            </a:r>
          </a:p>
          <a:p>
            <a:r>
              <a:rPr lang="en-US" dirty="0">
                <a:solidFill>
                  <a:srgbClr val="0B0B0B"/>
                </a:solidFill>
                <a:latin typeface="var(--chakra-fonts-heading)"/>
              </a:rPr>
              <a:t>Amanda L</a:t>
            </a:r>
            <a:endParaRPr lang="en-US" b="0" i="0" dirty="0">
              <a:solidFill>
                <a:srgbClr val="0B0B0B"/>
              </a:solidFill>
              <a:effectLst/>
              <a:latin typeface="var(--chakra-fonts-heading)"/>
            </a:endParaRPr>
          </a:p>
        </p:txBody>
      </p:sp>
    </p:spTree>
    <p:extLst>
      <p:ext uri="{BB962C8B-B14F-4D97-AF65-F5344CB8AC3E}">
        <p14:creationId xmlns:p14="http://schemas.microsoft.com/office/powerpoint/2010/main" val="3752700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D11C-BF7A-4B53-838D-194269B2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5E092-0A1B-2F86-AF12-469808DD6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EF42F-EF69-FD14-51BF-2F7DA4EBF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928"/>
            <a:ext cx="12192000" cy="569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34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00869-80A2-6A52-ED9F-D2BD28D7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B00D7-24BE-CD71-4BC5-A3B091569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EEE25-4DF1-7320-1240-F67B66DAA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675"/>
            <a:ext cx="12192000" cy="570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62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E8543-DE76-FBB6-9359-50222AB8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74" y="120416"/>
            <a:ext cx="10515600" cy="500114"/>
          </a:xfrm>
        </p:spPr>
        <p:txBody>
          <a:bodyPr>
            <a:normAutofit/>
          </a:bodyPr>
          <a:lstStyle/>
          <a:p>
            <a:r>
              <a:rPr lang="en-US" sz="2000" b="1" i="0" dirty="0">
                <a:solidFill>
                  <a:srgbClr val="0B0B0B"/>
                </a:solidFill>
                <a:effectLst/>
                <a:latin typeface="Open Sans" panose="020B0606030504020204" pitchFamily="34" charset="0"/>
              </a:rPr>
              <a:t>4. Create a Synapse Analytics workspace</a:t>
            </a:r>
            <a:endParaRPr lang="en-SG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2051D-42DE-5DD7-D468-B71892F63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B27D4-8DFE-33C2-C362-06858AF7B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285"/>
            <a:ext cx="12192000" cy="542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45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27E8A-C9CD-F451-A6D7-9FD9D1D89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03" y="159294"/>
            <a:ext cx="10515600" cy="725610"/>
          </a:xfrm>
        </p:spPr>
        <p:txBody>
          <a:bodyPr>
            <a:normAutofit/>
          </a:bodyPr>
          <a:lstStyle/>
          <a:p>
            <a:r>
              <a:rPr lang="en-US" sz="2000" b="1" i="0" dirty="0">
                <a:solidFill>
                  <a:srgbClr val="0B0B0B"/>
                </a:solidFill>
                <a:effectLst/>
                <a:latin typeface="Open Sans" panose="020B0606030504020204" pitchFamily="34" charset="0"/>
              </a:rPr>
              <a:t>5. Create master data tables and payroll transaction tables in Synapse Analytics workspace</a:t>
            </a:r>
            <a:endParaRPr lang="en-SG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90410-18E4-66CB-2812-395611DB5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A923BE-CB5E-B586-9E23-8EAAC8A6A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123"/>
            <a:ext cx="12192000" cy="57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73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5B910-53B3-33ED-6C17-14BE2F23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459F9-E991-781E-E47E-017FE41DD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11F07B-60A0-B8BF-B878-5CEC8BBD0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342"/>
            <a:ext cx="12192000" cy="57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21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3602-AF4F-3341-88C5-5C4BC11A2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5C776-7BB2-89D3-B60E-F4F15C5E4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624ADA-2F4E-9B43-668F-D821DE44C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68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FF181-5AD5-014E-CF39-2D30919D9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D85D7-5310-5122-C9F5-CDE1398F6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D8A30B-4089-A7CB-6749-F567A4082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834"/>
            <a:ext cx="12192000" cy="572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77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DFCF-A4FA-B117-66D3-2329B30342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Step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82570-D46B-B55F-3F31-416BDC09B6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var(--chakra-fonts-heading)"/>
              </a:rPr>
              <a:t>Create Linked Services in Azure Data Factory</a:t>
            </a:r>
          </a:p>
        </p:txBody>
      </p:sp>
    </p:spTree>
    <p:extLst>
      <p:ext uri="{BB962C8B-B14F-4D97-AF65-F5344CB8AC3E}">
        <p14:creationId xmlns:p14="http://schemas.microsoft.com/office/powerpoint/2010/main" val="3700359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0B56B-FAE2-A316-B5F7-7C4429500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C3840-74CF-7633-14BA-0062EF6B4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1E37B-BCE8-28DB-92F7-6369FE9B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12192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48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DFCF-A4FA-B117-66D3-2329B30342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Step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82570-D46B-B55F-3F31-416BDC09B6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var(--chakra-fonts-heading)"/>
              </a:rPr>
              <a:t>Create Datasets in Azure Data Factory</a:t>
            </a:r>
          </a:p>
        </p:txBody>
      </p:sp>
    </p:spTree>
    <p:extLst>
      <p:ext uri="{BB962C8B-B14F-4D97-AF65-F5344CB8AC3E}">
        <p14:creationId xmlns:p14="http://schemas.microsoft.com/office/powerpoint/2010/main" val="2386546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70D6-7872-6291-8D91-694B0A85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04" y="318575"/>
            <a:ext cx="10515600" cy="470617"/>
          </a:xfrm>
        </p:spPr>
        <p:txBody>
          <a:bodyPr>
            <a:noAutofit/>
          </a:bodyPr>
          <a:lstStyle/>
          <a:p>
            <a:r>
              <a:rPr lang="en-US" sz="3000" b="1" dirty="0">
                <a:latin typeface="Open Sans" panose="020B0606030504020204" pitchFamily="34" charset="0"/>
              </a:rPr>
              <a:t>Important Notes</a:t>
            </a:r>
            <a:endParaRPr lang="en-SG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B0752-2167-0B05-359E-62234D60A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083" y="1253330"/>
            <a:ext cx="11029335" cy="4852501"/>
          </a:xfrm>
        </p:spPr>
        <p:txBody>
          <a:bodyPr>
            <a:normAutofit/>
          </a:bodyPr>
          <a:lstStyle/>
          <a:p>
            <a:r>
              <a:rPr lang="en-SG" dirty="0"/>
              <a:t>Serverless SQL pool in the Azure Synapse Analytics cannot be used as a sink. </a:t>
            </a:r>
          </a:p>
          <a:p>
            <a:r>
              <a:rPr lang="en-SG" dirty="0"/>
              <a:t>Reference article:  </a:t>
            </a:r>
            <a:r>
              <a:rPr lang="en-SG" dirty="0">
                <a:hlinkClick r:id="rId2"/>
              </a:rPr>
              <a:t>https://github.com/MicrosoftDocs/azure-docs/blob/main/articles/data-factory/data-flow-troubleshoot-connector-format.md</a:t>
            </a:r>
            <a:endParaRPr lang="en-SG" dirty="0"/>
          </a:p>
          <a:p>
            <a:r>
              <a:rPr lang="en-SG" dirty="0"/>
              <a:t>Instead of Azure Synapse Analytics, SQL Database will be used as sink.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47118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3903E-86E9-A83C-035C-9E0ECE9CD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81D53-442C-F6C4-F361-DCEDFC357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DA253-E0AE-3BF1-CC2D-103F4B23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DFCF-A4FA-B117-66D3-2329B30342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Step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82570-D46B-B55F-3F31-416BDC09B6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var(--chakra-fonts-heading)"/>
              </a:rPr>
              <a:t>Create Data Flows and Pipelines</a:t>
            </a:r>
          </a:p>
        </p:txBody>
      </p:sp>
    </p:spTree>
    <p:extLst>
      <p:ext uri="{BB962C8B-B14F-4D97-AF65-F5344CB8AC3E}">
        <p14:creationId xmlns:p14="http://schemas.microsoft.com/office/powerpoint/2010/main" val="1872600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1E26-BCB2-85E2-4AA4-4F67548BC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4C76C-17B3-5086-8593-90869348F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861960-E707-2889-2483-B59C1E3CB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275"/>
            <a:ext cx="12192000" cy="57594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C085A2-B365-0912-DF32-E71DC7A743DB}"/>
              </a:ext>
            </a:extLst>
          </p:cNvPr>
          <p:cNvSpPr/>
          <p:nvPr/>
        </p:nvSpPr>
        <p:spPr>
          <a:xfrm>
            <a:off x="337930" y="1560443"/>
            <a:ext cx="1838740" cy="3727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8476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8F4CC2-5CCB-C79C-0116-01A955905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790"/>
          <a:stretch/>
        </p:blipFill>
        <p:spPr>
          <a:xfrm>
            <a:off x="373949" y="583996"/>
            <a:ext cx="11444102" cy="371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32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77582-E02A-ABBE-9E71-F08E8C7B4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78" y="434146"/>
            <a:ext cx="10515600" cy="58958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SG" dirty="0"/>
              <a:t>Successful pipeline run for loading 2021 payroll data from data lake into SQL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7D070-D89C-7C9F-706E-665E5D1C9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560"/>
            <a:ext cx="12192000" cy="385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13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77582-E02A-ABBE-9E71-F08E8C7B4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78" y="434146"/>
            <a:ext cx="10515600" cy="58958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SG" dirty="0"/>
              <a:t>Successful pipeline run for loading 2021 payroll data from SQL database into Synapse sink replacement (SQL database)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CE936-24E2-8F07-3CD8-B86295D06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675"/>
            <a:ext cx="121920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61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77582-E02A-ABBE-9E71-F08E8C7B4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78" y="434146"/>
            <a:ext cx="10515600" cy="58958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SG" dirty="0"/>
              <a:t>Successful pipeline run for loading 2021 payroll data from data lake into Synapse sink replacement (SQL database)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880345-C474-F639-9599-EE9D49CE6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181"/>
            <a:ext cx="12192000" cy="391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95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77582-E02A-ABBE-9E71-F08E8C7B4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78" y="434146"/>
            <a:ext cx="10515600" cy="58958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SG" dirty="0"/>
              <a:t>Successful pipeline run for loading agency master data from data lake into Synapse sink replacement (SQL database)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98FA6-DBA4-4B11-0837-0901C2C02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7723"/>
            <a:ext cx="12192000" cy="346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16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77582-E02A-ABBE-9E71-F08E8C7B4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78" y="434146"/>
            <a:ext cx="10515600" cy="58958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SG" dirty="0"/>
              <a:t>Successful pipeline run for loading emp master from data lake into Synapse sink replacement (SQL database)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20F6C-8FBF-77AA-AD0E-110F83162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7825"/>
            <a:ext cx="121920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42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77582-E02A-ABBE-9E71-F08E8C7B4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78" y="434146"/>
            <a:ext cx="10515600" cy="58958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SG" dirty="0"/>
              <a:t>Successful pipeline run for loading job title from data lake into Synapse sink replacement (SQL database)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77C485-383C-72A3-717E-F2E5F307C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2724"/>
            <a:ext cx="12192000" cy="35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57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DFCF-A4FA-B117-66D3-2329B30342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Step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82570-D46B-B55F-3F31-416BDC09B6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var(--chakra-fonts-heading)"/>
              </a:rPr>
              <a:t>Prepare the Data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612169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DFCF-A4FA-B117-66D3-2329B30342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Step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82570-D46B-B55F-3F31-416BDC09B6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var(--chakra-fonts-heading)"/>
              </a:rPr>
              <a:t>Data Aggregation and Parameterization</a:t>
            </a:r>
          </a:p>
        </p:txBody>
      </p:sp>
    </p:spTree>
    <p:extLst>
      <p:ext uri="{BB962C8B-B14F-4D97-AF65-F5344CB8AC3E}">
        <p14:creationId xmlns:p14="http://schemas.microsoft.com/office/powerpoint/2010/main" val="3395863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F5CD64-10E9-41A7-5AE5-EDB082DEF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61" y="348680"/>
            <a:ext cx="9998765" cy="46411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0387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A4F2A-C2D6-6EF0-9CE0-D2105EC17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93" y="252463"/>
            <a:ext cx="10515600" cy="956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1.Create a Summary table in Synapse (replaced with SQL database) with the following SQL script and create a dataset named </a:t>
            </a:r>
            <a:r>
              <a:rPr lang="en-US" sz="2000" dirty="0" err="1"/>
              <a:t>table_synapse_nycpayroll_summary</a:t>
            </a:r>
            <a:endParaRPr lang="en-SG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1830D-0A4A-29FC-6FE3-E4A74CB7C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93" y="1209367"/>
            <a:ext cx="9312646" cy="41671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4923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7DABA-09D8-FE85-A24F-E81E7CA7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D124E-F281-4DCB-914B-B8F0771F6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6CEB7-3932-3AEF-2209-F316AC5BE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750"/>
            <a:ext cx="121920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36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0774B-2376-18F8-3B0D-51612373F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36" y="210420"/>
            <a:ext cx="10515600" cy="47061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2.Create a new dataset for the Azure Data Lake Gen2 folder that contains the historical files.</a:t>
            </a:r>
            <a:endParaRPr lang="en-SG" sz="2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7539E-927B-D448-79C3-E50783737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092C6-3016-418A-327D-98B148BF2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314"/>
            <a:ext cx="12192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77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624C-7CEF-682A-DE63-0210ECDE1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1" y="171091"/>
            <a:ext cx="10515600" cy="509946"/>
          </a:xfrm>
        </p:spPr>
        <p:txBody>
          <a:bodyPr>
            <a:normAutofit/>
          </a:bodyPr>
          <a:lstStyle/>
          <a:p>
            <a:r>
              <a:rPr lang="en-US" sz="2000" i="0" dirty="0">
                <a:solidFill>
                  <a:srgbClr val="0B0B0B"/>
                </a:solidFill>
                <a:effectLst/>
                <a:latin typeface="+mn-lt"/>
              </a:rPr>
              <a:t>3.Create new data flow and name it Dataflow Aggregate Data</a:t>
            </a:r>
            <a:endParaRPr lang="en-SG" sz="2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EFD22-B76F-CB05-625D-8A05ED90A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D8EFF-1A37-D456-81EE-184ED09BE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298"/>
            <a:ext cx="12192000" cy="575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6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5DCBF-E925-08B2-12EE-A3FCA29F7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65" y="190756"/>
            <a:ext cx="10515600" cy="49028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4.Create a new Union activity in the data flow and Union with history files</a:t>
            </a:r>
            <a:endParaRPr lang="en-SG" sz="2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FA8EC-102D-9B57-0F69-B67E9CA10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7D879-9DEA-2F68-F023-E27A34705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678"/>
            <a:ext cx="12192000" cy="56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74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348FF-D877-9BD1-D540-41267194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432" y="109064"/>
            <a:ext cx="10515600" cy="70659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5.Add a Filter activity after Union</a:t>
            </a:r>
            <a:endParaRPr lang="en-SG" sz="2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E6A8-9F9D-95E4-53FA-1EDEEFFDB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616AB-8088-CDFC-EFB8-841D7A656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655"/>
            <a:ext cx="12192000" cy="571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53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DE67-CA67-867D-1461-D5A043E7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1" y="190756"/>
            <a:ext cx="10515600" cy="49028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6.Derive a new </a:t>
            </a:r>
            <a:r>
              <a:rPr lang="en-US" sz="2000" dirty="0" err="1">
                <a:latin typeface="+mn-lt"/>
              </a:rPr>
              <a:t>TotalPaid</a:t>
            </a:r>
            <a:r>
              <a:rPr lang="en-US" sz="2000" dirty="0">
                <a:latin typeface="+mn-lt"/>
              </a:rPr>
              <a:t> column</a:t>
            </a:r>
            <a:endParaRPr lang="en-SG" sz="2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42E9A-4E32-38B9-6A1F-102C1742B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E3988-9B43-C9E1-DB24-1D6A8C4F3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635"/>
            <a:ext cx="12192000" cy="572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35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8DC19-2401-9F56-9FC2-8518A4004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65" y="158648"/>
            <a:ext cx="10515600" cy="64759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7.Add an Aggregate activity to the data flow next to the </a:t>
            </a:r>
            <a:r>
              <a:rPr lang="en-US" sz="2000" dirty="0" err="1">
                <a:latin typeface="+mn-lt"/>
              </a:rPr>
              <a:t>TotalPaid</a:t>
            </a:r>
            <a:r>
              <a:rPr lang="en-US" sz="2000" dirty="0">
                <a:latin typeface="+mn-lt"/>
              </a:rPr>
              <a:t> activity</a:t>
            </a:r>
            <a:endParaRPr lang="en-SG" sz="2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E1228-EA59-0059-3E4C-75D3CDE25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04615E-5472-C670-8621-BFA5DF8D9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246"/>
            <a:ext cx="12192000" cy="569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5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70D6-7872-6291-8D91-694B0A85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4" y="210420"/>
            <a:ext cx="10515600" cy="470617"/>
          </a:xfrm>
        </p:spPr>
        <p:txBody>
          <a:bodyPr>
            <a:normAutofit/>
          </a:bodyPr>
          <a:lstStyle/>
          <a:p>
            <a:r>
              <a:rPr lang="en-US" sz="2000" b="1" i="0" dirty="0">
                <a:solidFill>
                  <a:srgbClr val="0B0B0B"/>
                </a:solidFill>
                <a:effectLst/>
                <a:latin typeface="Open Sans" panose="020B0606030504020204" pitchFamily="34" charset="0"/>
              </a:rPr>
              <a:t>1.Create the data lake and upload data</a:t>
            </a:r>
            <a:endParaRPr lang="en-SG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B0752-2167-0B05-359E-62234D60A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91C716-9D18-D3C4-CEDC-F7FE917DF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797"/>
            <a:ext cx="12192000" cy="54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32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78B1-B95D-2652-E628-205ECA78E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1427"/>
            <a:ext cx="10515600" cy="52961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8.Add a Sink activity to the Data Flow</a:t>
            </a:r>
            <a:endParaRPr lang="en-SG" sz="2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21C53-C31A-180C-40EE-B43619A5F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D0A43-2C0B-515B-8E5A-9B5023EF2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986"/>
            <a:ext cx="12192000" cy="57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0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A9CC-738C-6A9D-88CE-5C71E8DF4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1" y="112097"/>
            <a:ext cx="10515600" cy="56894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9.Create a new Pipeline and add the Aggregate data flow</a:t>
            </a:r>
            <a:endParaRPr lang="en-SG" sz="2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95732-2D0F-8631-553B-895173927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1D2C2-7356-5AF5-6174-51016877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572"/>
            <a:ext cx="12192000" cy="575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371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D8D95-151A-D258-1BCA-76CBC7B06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65" y="227474"/>
            <a:ext cx="10515600" cy="5886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10.Validate, Publish and Trigger the pipeline. Enter the desired value for the parameter.</a:t>
            </a:r>
            <a:endParaRPr lang="en-SG" sz="2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4C253-B5BB-9AF0-16BE-C284C6B1D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3A926-E9FE-9168-9689-F2266A6AA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961"/>
            <a:ext cx="12192000" cy="569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58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96FC4-6F1F-6610-F511-A138D9DC7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419" y="251082"/>
            <a:ext cx="10515600" cy="57877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11.Monitor the Pipeline run and take a screenshot of the finished pipeline run.</a:t>
            </a:r>
            <a:endParaRPr lang="en-SG" sz="2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6E7E6-D1BA-A783-178F-A32AB5B47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F2803-8AB5-3C9A-DEDE-A93360E2C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1918"/>
            <a:ext cx="12192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24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8AAF-F3AF-987B-045F-11422258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880" y="365759"/>
            <a:ext cx="10515600" cy="630555"/>
          </a:xfrm>
        </p:spPr>
        <p:txBody>
          <a:bodyPr>
            <a:normAutofit/>
          </a:bodyPr>
          <a:lstStyle/>
          <a:p>
            <a:r>
              <a:rPr lang="en-SG" sz="2000" dirty="0">
                <a:latin typeface="+mn-lt"/>
              </a:rPr>
              <a:t>Successful aggregate pipeline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CF68D-2F21-030E-9D22-74D020A77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1A086-0382-4487-E816-7B8410CE1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6201"/>
            <a:ext cx="12192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641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DFCF-A4FA-B117-66D3-2329B30342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Step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82570-D46B-B55F-3F31-416BDC09B6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var(--chakra-fonts-heading)"/>
              </a:rPr>
              <a:t>Connect Project to </a:t>
            </a:r>
            <a:r>
              <a:rPr lang="en-US" b="0" i="0" dirty="0" err="1">
                <a:solidFill>
                  <a:srgbClr val="0B0B0B"/>
                </a:solidFill>
                <a:effectLst/>
                <a:latin typeface="var(--chakra-fonts-heading)"/>
              </a:rPr>
              <a:t>Github</a:t>
            </a:r>
            <a:endParaRPr lang="en-US" b="0" i="0" dirty="0">
              <a:solidFill>
                <a:srgbClr val="0B0B0B"/>
              </a:solidFill>
              <a:effectLst/>
              <a:latin typeface="var(--chakra-fonts-heading)"/>
            </a:endParaRPr>
          </a:p>
        </p:txBody>
      </p:sp>
    </p:spTree>
    <p:extLst>
      <p:ext uri="{BB962C8B-B14F-4D97-AF65-F5344CB8AC3E}">
        <p14:creationId xmlns:p14="http://schemas.microsoft.com/office/powerpoint/2010/main" val="3217385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CF64-65BC-A59D-E13B-542836EA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2FB62-5BC2-9B5D-05AE-2B4566E33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FEDDC-CA41-A4EA-0F30-7A2287CA0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164"/>
            <a:ext cx="12192000" cy="57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0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DED70-0D9E-0E26-1E26-0514A567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D527B-9D85-C87A-149E-23352D981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97E6C-A0AF-5203-486E-7EC392A8A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485"/>
            <a:ext cx="12192000" cy="570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31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FB937-2E20-F260-2340-948929CF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C7394-003A-A618-82A3-78C442EFD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F4B1E-72E8-07CA-992F-4590CCDD5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806"/>
            <a:ext cx="12192000" cy="56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71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950F-CAE3-1BD5-6A2B-0750F6D1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C93B-3B89-6789-274B-CDF3E2B89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0D78C-BE8B-837F-C40E-404E6A70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364"/>
            <a:ext cx="12192000" cy="57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63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0A25-28BE-9E94-6123-6FC0656F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42" y="134624"/>
            <a:ext cx="10515600" cy="647598"/>
          </a:xfrm>
        </p:spPr>
        <p:txBody>
          <a:bodyPr>
            <a:normAutofit/>
          </a:bodyPr>
          <a:lstStyle/>
          <a:p>
            <a:r>
              <a:rPr lang="en-US" sz="2000" b="1" i="0" dirty="0">
                <a:solidFill>
                  <a:srgbClr val="0B0B0B"/>
                </a:solidFill>
                <a:effectLst/>
                <a:latin typeface="Open Sans" panose="020B0606030504020204" pitchFamily="34" charset="0"/>
              </a:rPr>
              <a:t>2. Create an Azure Data Factory Resource</a:t>
            </a:r>
            <a:endParaRPr lang="en-SG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02A25-0763-D3A6-859E-AEC93309C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681B7-43F2-84B7-D7A2-0CDA70D8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571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5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690-8309-951A-7233-2F6F0E8C2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5" y="289078"/>
            <a:ext cx="10515600" cy="391959"/>
          </a:xfrm>
        </p:spPr>
        <p:txBody>
          <a:bodyPr>
            <a:normAutofit/>
          </a:bodyPr>
          <a:lstStyle/>
          <a:p>
            <a:r>
              <a:rPr lang="en-US" sz="2000" b="1" i="0" dirty="0">
                <a:solidFill>
                  <a:srgbClr val="0B0B0B"/>
                </a:solidFill>
                <a:effectLst/>
                <a:latin typeface="Open Sans" panose="020B0606030504020204" pitchFamily="34" charset="0"/>
              </a:rPr>
              <a:t>3. Create a SQL Database to store the current year of the payroll data</a:t>
            </a:r>
            <a:endParaRPr lang="en-SG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1257D-3CA2-36EF-DBD8-890CA91EC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ECC9DF-72F7-7627-6295-898A5CD58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572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49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440</Words>
  <Application>Microsoft Office PowerPoint</Application>
  <PresentationFormat>Widescreen</PresentationFormat>
  <Paragraphs>42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var(--chakra-fonts-heading)</vt:lpstr>
      <vt:lpstr>Arial</vt:lpstr>
      <vt:lpstr>Calibri</vt:lpstr>
      <vt:lpstr>Calibri Light</vt:lpstr>
      <vt:lpstr>Open Sans</vt:lpstr>
      <vt:lpstr>Office Theme</vt:lpstr>
      <vt:lpstr>Data Integration Pipelines for NYC Payroll Data Analytics</vt:lpstr>
      <vt:lpstr>Important Notes</vt:lpstr>
      <vt:lpstr>Step 1</vt:lpstr>
      <vt:lpstr>1.Create the data lake and upload data</vt:lpstr>
      <vt:lpstr>PowerPoint Presentation</vt:lpstr>
      <vt:lpstr>PowerPoint Presentation</vt:lpstr>
      <vt:lpstr>PowerPoint Presentation</vt:lpstr>
      <vt:lpstr>2. Create an Azure Data Factory Resource</vt:lpstr>
      <vt:lpstr>3. Create a SQL Database to store the current year of the payroll data</vt:lpstr>
      <vt:lpstr>PowerPoint Presentation</vt:lpstr>
      <vt:lpstr>PowerPoint Presentation</vt:lpstr>
      <vt:lpstr>4. Create a Synapse Analytics workspace</vt:lpstr>
      <vt:lpstr>5. Create master data tables and payroll transaction tables in Synapse Analytics workspace</vt:lpstr>
      <vt:lpstr>PowerPoint Presentation</vt:lpstr>
      <vt:lpstr>PowerPoint Presentation</vt:lpstr>
      <vt:lpstr>PowerPoint Presentation</vt:lpstr>
      <vt:lpstr>Step 2</vt:lpstr>
      <vt:lpstr>PowerPoint Presentation</vt:lpstr>
      <vt:lpstr>Step 3</vt:lpstr>
      <vt:lpstr>PowerPoint Presentation</vt:lpstr>
      <vt:lpstr>Step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5</vt:lpstr>
      <vt:lpstr>PowerPoint Presentation</vt:lpstr>
      <vt:lpstr>PowerPoint Presentation</vt:lpstr>
      <vt:lpstr>PowerPoint Presentation</vt:lpstr>
      <vt:lpstr>2.Create a new dataset for the Azure Data Lake Gen2 folder that contains the historical files.</vt:lpstr>
      <vt:lpstr>3.Create new data flow and name it Dataflow Aggregate Data</vt:lpstr>
      <vt:lpstr>4.Create a new Union activity in the data flow and Union with history files</vt:lpstr>
      <vt:lpstr>5.Add a Filter activity after Union</vt:lpstr>
      <vt:lpstr>6.Derive a new TotalPaid column</vt:lpstr>
      <vt:lpstr>7.Add an Aggregate activity to the data flow next to the TotalPaid activity</vt:lpstr>
      <vt:lpstr>8.Add a Sink activity to the Data Flow</vt:lpstr>
      <vt:lpstr>9.Create a new Pipeline and add the Aggregate data flow</vt:lpstr>
      <vt:lpstr>10.Validate, Publish and Trigger the pipeline. Enter the desired value for the parameter.</vt:lpstr>
      <vt:lpstr>11.Monitor the Pipeline run and take a screenshot of the finished pipeline run.</vt:lpstr>
      <vt:lpstr>Successful aggregate pipeline run</vt:lpstr>
      <vt:lpstr>Step 6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Step 1</dc:title>
  <dc:creator>Amanda Legi</dc:creator>
  <cp:lastModifiedBy>Amanda Legi</cp:lastModifiedBy>
  <cp:revision>22</cp:revision>
  <dcterms:created xsi:type="dcterms:W3CDTF">2023-05-12T10:29:03Z</dcterms:created>
  <dcterms:modified xsi:type="dcterms:W3CDTF">2023-05-24T10:52:47Z</dcterms:modified>
</cp:coreProperties>
</file>